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92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08C662-BC50-E440-B6F3-D11592E59C92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D053C5-16F3-ED4B-A782-0AE352B590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416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297928-2B54-734A-8D40-878C9074A9F0}" type="slidenum">
              <a:rPr lang="en-GB"/>
              <a:pPr>
                <a:defRPr/>
              </a:pPr>
              <a:t>4</a:t>
            </a:fld>
            <a:endParaRPr lang="en-GB"/>
          </a:p>
        </p:txBody>
      </p:sp>
      <p:sp>
        <p:nvSpPr>
          <p:cNvPr id="389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32"/>
            <a:ext cx="5029200" cy="4113834"/>
          </a:xfrm>
          <a:ln/>
        </p:spPr>
        <p:txBody>
          <a:bodyPr lIns="92075" tIns="46038" rIns="92075" bIns="46038"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  <p:sp>
        <p:nvSpPr>
          <p:cNvPr id="38912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93D4-4566-A243-BB42-726E694E9768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535E7-8D25-E744-A92F-EBB63A2A73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747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93D4-4566-A243-BB42-726E694E9768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535E7-8D25-E744-A92F-EBB63A2A73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789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93D4-4566-A243-BB42-726E694E9768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535E7-8D25-E744-A92F-EBB63A2A73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755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93D4-4566-A243-BB42-726E694E9768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535E7-8D25-E744-A92F-EBB63A2A73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011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93D4-4566-A243-BB42-726E694E9768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535E7-8D25-E744-A92F-EBB63A2A73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472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93D4-4566-A243-BB42-726E694E9768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535E7-8D25-E744-A92F-EBB63A2A73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731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93D4-4566-A243-BB42-726E694E9768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535E7-8D25-E744-A92F-EBB63A2A73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578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93D4-4566-A243-BB42-726E694E9768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535E7-8D25-E744-A92F-EBB63A2A73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180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93D4-4566-A243-BB42-726E694E9768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535E7-8D25-E744-A92F-EBB63A2A73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425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93D4-4566-A243-BB42-726E694E9768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535E7-8D25-E744-A92F-EBB63A2A73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057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93D4-4566-A243-BB42-726E694E9768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535E7-8D25-E744-A92F-EBB63A2A73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701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5393D4-4566-A243-BB42-726E694E9768}" type="datetimeFigureOut">
              <a:rPr lang="en-US" smtClean="0"/>
              <a:t>14/11/2012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535E7-8D25-E744-A92F-EBB63A2A73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7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9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353650"/>
            <a:ext cx="8229600" cy="1600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 anchor="b"/>
          <a:lstStyle/>
          <a:p>
            <a:r>
              <a:rPr lang="en-US" altLang="zh-TW" dirty="0"/>
              <a:t>Consumer Surplus</a:t>
            </a:r>
          </a:p>
        </p:txBody>
      </p:sp>
      <p:pic>
        <p:nvPicPr>
          <p:cNvPr id="49162" name="Picture 10" descr="fig4_2_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2320925"/>
            <a:ext cx="5695950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3" name="Picture 11" descr="fig4_2_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2320925"/>
            <a:ext cx="5695950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4" name="Picture 12" descr="fig4_2_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2320925"/>
            <a:ext cx="5695950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5" name="Picture 13" descr="fig4_2_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2320925"/>
            <a:ext cx="5695950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6" name="Picture 14" descr="fig4_2_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2320925"/>
            <a:ext cx="5695950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86000" y="124655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spcBef>
                <a:spcPct val="10000"/>
              </a:spcBef>
              <a:spcAft>
                <a:spcPct val="10000"/>
              </a:spcAft>
            </a:pPr>
            <a:r>
              <a:rPr lang="en-US" altLang="zh-TW" b="1" dirty="0">
                <a:latin typeface="Arial" charset="0"/>
              </a:rPr>
              <a:t>Consumer surplus</a:t>
            </a:r>
            <a:r>
              <a:rPr lang="en-US" altLang="zh-TW" dirty="0"/>
              <a:t> The difference between the highest price a consumer is willing to pay and the price the consumer actually pays.</a:t>
            </a:r>
            <a:br>
              <a:rPr lang="en-US" altLang="zh-TW" dirty="0"/>
            </a:b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279065304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>
          <a:xfrm>
            <a:off x="725488" y="-113877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 anchor="b"/>
          <a:lstStyle/>
          <a:p>
            <a:r>
              <a:rPr lang="en-US" altLang="zh-TW" sz="4000" dirty="0" smtClean="0"/>
              <a:t> </a:t>
            </a:r>
            <a:r>
              <a:rPr lang="en-US" altLang="zh-TW" sz="4000" dirty="0"/>
              <a:t>Producer Surplus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98398" y="1983230"/>
            <a:ext cx="7793395" cy="4661153"/>
            <a:chOff x="4611688" y="1993900"/>
            <a:chExt cx="4162426" cy="2867025"/>
          </a:xfrm>
        </p:grpSpPr>
        <p:pic>
          <p:nvPicPr>
            <p:cNvPr id="51202" name="Picture 2" descr="fig4_3_right_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1688" y="1993900"/>
              <a:ext cx="4162425" cy="2867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20" name="Picture 20" descr="fig4_3_right_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1688" y="1993900"/>
              <a:ext cx="4162425" cy="2867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21" name="Picture 21" descr="fig4_3_right_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1688" y="1993900"/>
              <a:ext cx="4162425" cy="2867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22" name="Picture 22" descr="fig4_3_right_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1688" y="1993900"/>
              <a:ext cx="4162425" cy="2867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23" name="Picture 23" descr="fig4_3_right_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4206" y="1993900"/>
              <a:ext cx="3779908" cy="2603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225" name="Rectangle 25"/>
          <p:cNvSpPr>
            <a:spLocks noChangeArrowheads="1"/>
          </p:cNvSpPr>
          <p:nvPr/>
        </p:nvSpPr>
        <p:spPr bwMode="auto">
          <a:xfrm>
            <a:off x="1543427" y="1029123"/>
            <a:ext cx="628624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1800" b="1" dirty="0">
                <a:latin typeface="Arial" charset="0"/>
              </a:rPr>
              <a:t>Producer surplus</a:t>
            </a:r>
            <a:r>
              <a:rPr lang="en-US" altLang="zh-TW" sz="2000" dirty="0">
                <a:latin typeface="Arial" charset="0"/>
              </a:rPr>
              <a:t> </a:t>
            </a:r>
          </a:p>
          <a:p>
            <a:r>
              <a:rPr lang="en-US" altLang="zh-TW" sz="1800" dirty="0">
                <a:latin typeface="Arial" charset="0"/>
              </a:rPr>
              <a:t>The difference between the lowest price a firm would have been willing to accept and the price it actually receives.</a:t>
            </a:r>
          </a:p>
        </p:txBody>
      </p:sp>
    </p:spTree>
    <p:extLst>
      <p:ext uri="{BB962C8B-B14F-4D97-AF65-F5344CB8AC3E}">
        <p14:creationId xmlns:p14="http://schemas.microsoft.com/office/powerpoint/2010/main" val="3808071241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fig4_5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5" name="Picture 3" descr="fig4_5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6" name="Picture 4" descr="fig4_5_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7" name="Picture 5" descr="fig4_5_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8" name="Picture 6" descr="fig4_5_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9" name="Rectangle 7"/>
          <p:cNvSpPr>
            <a:spLocks noGrp="1" noChangeArrowheads="1"/>
          </p:cNvSpPr>
          <p:nvPr>
            <p:ph type="title"/>
          </p:nvPr>
        </p:nvSpPr>
        <p:spPr>
          <a:xfrm>
            <a:off x="199572" y="429989"/>
            <a:ext cx="8778649" cy="45901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EEEDBD">
                    <a:alpha val="50000"/>
                  </a:srgbClr>
                </a:solidFill>
              </a14:hiddenFill>
            </a:ext>
          </a:extLst>
        </p:spPr>
        <p:txBody>
          <a:bodyPr bIns="91440" anchor="b">
            <a:normAutofit fontScale="90000"/>
          </a:bodyPr>
          <a:lstStyle/>
          <a:p>
            <a:r>
              <a:rPr lang="en-US" altLang="zh-TW" sz="3600" dirty="0" smtClean="0"/>
              <a:t>Community Surplus </a:t>
            </a:r>
            <a:r>
              <a:rPr lang="en-US" altLang="zh-TW" sz="3600" dirty="0"/>
              <a:t>of Competitive Markets</a:t>
            </a:r>
            <a:endParaRPr lang="en-US" altLang="zh-TW" sz="4000" dirty="0"/>
          </a:p>
        </p:txBody>
      </p:sp>
      <p:grpSp>
        <p:nvGrpSpPr>
          <p:cNvPr id="54284" name="Group 12"/>
          <p:cNvGrpSpPr>
            <a:grpSpLocks/>
          </p:cNvGrpSpPr>
          <p:nvPr/>
        </p:nvGrpSpPr>
        <p:grpSpPr bwMode="auto">
          <a:xfrm>
            <a:off x="4246563" y="2446339"/>
            <a:ext cx="4343400" cy="1893888"/>
            <a:chOff x="672" y="1776"/>
            <a:chExt cx="2736" cy="1193"/>
          </a:xfrm>
        </p:grpSpPr>
        <p:sp>
          <p:nvSpPr>
            <p:cNvPr id="54285" name="Text Box 13"/>
            <p:cNvSpPr txBox="1">
              <a:spLocks noChangeArrowheads="1"/>
            </p:cNvSpPr>
            <p:nvPr/>
          </p:nvSpPr>
          <p:spPr bwMode="auto">
            <a:xfrm>
              <a:off x="1584" y="2496"/>
              <a:ext cx="1824" cy="4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0E6C4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1pPr>
              <a:lvl2pPr marL="514350"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charset="0"/>
                  <a:ea typeface="新細明體" charset="0"/>
                  <a:cs typeface="新細明體" charset="0"/>
                </a:defRPr>
              </a:lvl9pPr>
            </a:lstStyle>
            <a:p>
              <a:pPr>
                <a:spcBef>
                  <a:spcPct val="10000"/>
                </a:spcBef>
                <a:spcAft>
                  <a:spcPct val="10000"/>
                </a:spcAft>
              </a:pPr>
              <a:r>
                <a:rPr lang="en-US" altLang="zh-TW" sz="1400" b="1" dirty="0" smtClean="0">
                  <a:latin typeface="Arial" charset="0"/>
                </a:rPr>
                <a:t>Community Surplus </a:t>
              </a:r>
              <a:r>
                <a:rPr lang="en-US" altLang="zh-TW" sz="1400" b="1" dirty="0">
                  <a:latin typeface="Arial" charset="0"/>
                </a:rPr>
                <a:t>Equals the Sum of Consumer Surplus and Producer Surplus</a:t>
              </a:r>
            </a:p>
          </p:txBody>
        </p:sp>
        <p:sp>
          <p:nvSpPr>
            <p:cNvPr id="54286" name="Line 14"/>
            <p:cNvSpPr>
              <a:spLocks noChangeShapeType="1"/>
            </p:cNvSpPr>
            <p:nvPr/>
          </p:nvSpPr>
          <p:spPr bwMode="auto">
            <a:xfrm>
              <a:off x="672" y="1776"/>
              <a:ext cx="1680" cy="0"/>
            </a:xfrm>
            <a:prstGeom prst="line">
              <a:avLst/>
            </a:prstGeom>
            <a:noFill/>
            <a:ln w="25400">
              <a:solidFill>
                <a:srgbClr val="F0E6C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pic>
        <p:nvPicPr>
          <p:cNvPr id="54287" name="Picture 15" descr="fig4_5_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8" name="Picture 16" descr="fig4_5_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9" name="Picture 17" descr="fig4_5_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2358346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71286" y="877841"/>
            <a:ext cx="791867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TW" dirty="0" smtClean="0">
              <a:solidFill>
                <a:srgbClr val="006666"/>
              </a:solidFill>
              <a:latin typeface="Arial" charset="0"/>
            </a:endParaRPr>
          </a:p>
          <a:p>
            <a:r>
              <a:rPr lang="en-US" altLang="zh-TW" dirty="0" smtClean="0">
                <a:solidFill>
                  <a:srgbClr val="006666"/>
                </a:solidFill>
                <a:latin typeface="Arial" charset="0"/>
              </a:rPr>
              <a:t>Economic </a:t>
            </a:r>
            <a:r>
              <a:rPr lang="en-US" altLang="zh-TW" dirty="0">
                <a:solidFill>
                  <a:srgbClr val="006666"/>
                </a:solidFill>
                <a:latin typeface="Arial" charset="0"/>
              </a:rPr>
              <a:t>efficiency</a:t>
            </a:r>
            <a:r>
              <a:rPr lang="en-US" altLang="zh-TW" dirty="0">
                <a:latin typeface="Arial" charset="0"/>
              </a:rPr>
              <a:t>  </a:t>
            </a:r>
          </a:p>
          <a:p>
            <a:pPr lvl="1"/>
            <a:endParaRPr lang="en-US" altLang="zh-TW" dirty="0"/>
          </a:p>
          <a:p>
            <a:pPr lvl="1"/>
            <a:r>
              <a:rPr lang="en-US" altLang="zh-TW" dirty="0" smtClean="0"/>
              <a:t>Occurs where </a:t>
            </a:r>
            <a:r>
              <a:rPr lang="en-US" altLang="zh-TW" dirty="0"/>
              <a:t>the sum of consumer surplus and producer surplus is at a maximum.</a:t>
            </a:r>
          </a:p>
        </p:txBody>
      </p:sp>
    </p:spTree>
    <p:extLst>
      <p:ext uri="{BB962C8B-B14F-4D97-AF65-F5344CB8AC3E}">
        <p14:creationId xmlns:p14="http://schemas.microsoft.com/office/powerpoint/2010/main" val="385713330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2"/>
          <p:cNvSpPr>
            <a:spLocks noChangeArrowheads="1"/>
          </p:cNvSpPr>
          <p:nvPr/>
        </p:nvSpPr>
        <p:spPr bwMode="auto">
          <a:xfrm>
            <a:off x="1058863" y="635000"/>
            <a:ext cx="6985000" cy="5308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8101" name="Line 5"/>
          <p:cNvSpPr>
            <a:spLocks noChangeShapeType="1"/>
          </p:cNvSpPr>
          <p:nvPr/>
        </p:nvSpPr>
        <p:spPr bwMode="auto">
          <a:xfrm>
            <a:off x="1066800" y="5943600"/>
            <a:ext cx="7010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8102" name="Rectangle 6"/>
          <p:cNvSpPr>
            <a:spLocks noChangeArrowheads="1"/>
          </p:cNvSpPr>
          <p:nvPr/>
        </p:nvSpPr>
        <p:spPr bwMode="auto">
          <a:xfrm>
            <a:off x="746125" y="5851525"/>
            <a:ext cx="4016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200">
                <a:latin typeface="Arial" charset="0"/>
                <a:cs typeface="+mn-cs"/>
              </a:rPr>
              <a:t>O</a:t>
            </a:r>
          </a:p>
        </p:txBody>
      </p:sp>
      <p:sp>
        <p:nvSpPr>
          <p:cNvPr id="388103" name="Rectangle 7"/>
          <p:cNvSpPr>
            <a:spLocks noChangeArrowheads="1"/>
          </p:cNvSpPr>
          <p:nvPr/>
        </p:nvSpPr>
        <p:spPr bwMode="auto">
          <a:xfrm>
            <a:off x="7440613" y="1676400"/>
            <a:ext cx="561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r"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S</a:t>
            </a:r>
          </a:p>
        </p:txBody>
      </p:sp>
      <p:sp>
        <p:nvSpPr>
          <p:cNvPr id="388104" name="Rectangle 8"/>
          <p:cNvSpPr>
            <a:spLocks noChangeArrowheads="1"/>
          </p:cNvSpPr>
          <p:nvPr/>
        </p:nvSpPr>
        <p:spPr bwMode="auto">
          <a:xfrm>
            <a:off x="609600" y="415925"/>
            <a:ext cx="339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>
                <a:latin typeface="Arial" charset="0"/>
                <a:cs typeface="+mn-cs"/>
              </a:rPr>
              <a:t>£</a:t>
            </a:r>
          </a:p>
        </p:txBody>
      </p:sp>
      <p:sp>
        <p:nvSpPr>
          <p:cNvPr id="388105" name="Rectangle 9"/>
          <p:cNvSpPr>
            <a:spLocks noChangeArrowheads="1"/>
          </p:cNvSpPr>
          <p:nvPr/>
        </p:nvSpPr>
        <p:spPr bwMode="auto">
          <a:xfrm>
            <a:off x="7739063" y="5992813"/>
            <a:ext cx="4016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defRPr/>
            </a:pPr>
            <a:r>
              <a:rPr lang="en-GB" sz="2200" i="1">
                <a:latin typeface="Arial" charset="0"/>
                <a:cs typeface="+mn-cs"/>
              </a:rPr>
              <a:t>Q</a:t>
            </a:r>
          </a:p>
        </p:txBody>
      </p:sp>
      <p:sp>
        <p:nvSpPr>
          <p:cNvPr id="388106" name="Line 10"/>
          <p:cNvSpPr>
            <a:spLocks noChangeShapeType="1"/>
          </p:cNvSpPr>
          <p:nvPr/>
        </p:nvSpPr>
        <p:spPr bwMode="auto">
          <a:xfrm>
            <a:off x="1050925" y="1387475"/>
            <a:ext cx="5765800" cy="377507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8107" name="Rectangle 11"/>
          <p:cNvSpPr>
            <a:spLocks noChangeArrowheads="1"/>
          </p:cNvSpPr>
          <p:nvPr/>
        </p:nvSpPr>
        <p:spPr bwMode="auto">
          <a:xfrm>
            <a:off x="6826250" y="4972050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i="1">
                <a:solidFill>
                  <a:schemeClr val="tx2"/>
                </a:solidFill>
                <a:latin typeface="Arial" charset="0"/>
                <a:cs typeface="+mn-cs"/>
              </a:rPr>
              <a:t>D</a:t>
            </a:r>
          </a:p>
        </p:txBody>
      </p:sp>
      <p:sp>
        <p:nvSpPr>
          <p:cNvPr id="388108" name="Line 12"/>
          <p:cNvSpPr>
            <a:spLocks noChangeShapeType="1"/>
          </p:cNvSpPr>
          <p:nvPr/>
        </p:nvSpPr>
        <p:spPr bwMode="auto">
          <a:xfrm>
            <a:off x="4691063" y="3786188"/>
            <a:ext cx="0" cy="215900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8109" name="Rectangle 13"/>
          <p:cNvSpPr>
            <a:spLocks noChangeArrowheads="1"/>
          </p:cNvSpPr>
          <p:nvPr/>
        </p:nvSpPr>
        <p:spPr bwMode="auto">
          <a:xfrm>
            <a:off x="587375" y="3497263"/>
            <a:ext cx="4460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P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88110" name="Rectangle 14"/>
          <p:cNvSpPr>
            <a:spLocks noChangeArrowheads="1"/>
          </p:cNvSpPr>
          <p:nvPr/>
        </p:nvSpPr>
        <p:spPr bwMode="auto">
          <a:xfrm>
            <a:off x="4445000" y="5927725"/>
            <a:ext cx="473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defRPr/>
            </a:pPr>
            <a:r>
              <a:rPr lang="en-GB" sz="2000" i="1">
                <a:solidFill>
                  <a:schemeClr val="tx2"/>
                </a:solidFill>
                <a:latin typeface="Arial" charset="0"/>
                <a:cs typeface="+mn-cs"/>
              </a:rPr>
              <a:t>Q</a:t>
            </a:r>
            <a:r>
              <a:rPr lang="en-GB" sz="2000" baseline="-25000">
                <a:solidFill>
                  <a:schemeClr val="tx2"/>
                </a:solidFill>
                <a:latin typeface="Arial" charset="0"/>
                <a:cs typeface="+mn-cs"/>
              </a:rPr>
              <a:t>1</a:t>
            </a:r>
          </a:p>
        </p:txBody>
      </p:sp>
      <p:sp>
        <p:nvSpPr>
          <p:cNvPr id="388111" name="Line 15"/>
          <p:cNvSpPr>
            <a:spLocks noChangeShapeType="1"/>
          </p:cNvSpPr>
          <p:nvPr/>
        </p:nvSpPr>
        <p:spPr bwMode="auto">
          <a:xfrm>
            <a:off x="1066800" y="609600"/>
            <a:ext cx="0" cy="5334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med" len="lg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8112" name="Line 16"/>
          <p:cNvSpPr>
            <a:spLocks noChangeShapeType="1"/>
          </p:cNvSpPr>
          <p:nvPr/>
        </p:nvSpPr>
        <p:spPr bwMode="auto">
          <a:xfrm flipV="1">
            <a:off x="1068388" y="2112963"/>
            <a:ext cx="6557962" cy="367982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grpSp>
        <p:nvGrpSpPr>
          <p:cNvPr id="388113" name="Group 17"/>
          <p:cNvGrpSpPr>
            <a:grpSpLocks/>
          </p:cNvGrpSpPr>
          <p:nvPr/>
        </p:nvGrpSpPr>
        <p:grpSpPr bwMode="auto">
          <a:xfrm>
            <a:off x="1101725" y="687388"/>
            <a:ext cx="6835775" cy="4068762"/>
            <a:chOff x="694" y="433"/>
            <a:chExt cx="4306" cy="2563"/>
          </a:xfrm>
        </p:grpSpPr>
        <p:sp>
          <p:nvSpPr>
            <p:cNvPr id="388114" name="Line 18"/>
            <p:cNvSpPr>
              <a:spLocks noChangeShapeType="1"/>
            </p:cNvSpPr>
            <p:nvPr/>
          </p:nvSpPr>
          <p:spPr bwMode="auto">
            <a:xfrm flipV="1">
              <a:off x="694" y="797"/>
              <a:ext cx="3919" cy="2199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88115" name="Rectangle 19"/>
            <p:cNvSpPr>
              <a:spLocks noChangeArrowheads="1"/>
            </p:cNvSpPr>
            <p:nvPr/>
          </p:nvSpPr>
          <p:spPr bwMode="auto">
            <a:xfrm>
              <a:off x="4353" y="433"/>
              <a:ext cx="64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defTabSz="762000">
                <a:defRPr/>
              </a:pPr>
              <a:r>
                <a:rPr lang="en-GB" i="1">
                  <a:solidFill>
                    <a:schemeClr val="hlink"/>
                  </a:solidFill>
                  <a:latin typeface="Arial" charset="0"/>
                  <a:cs typeface="+mn-cs"/>
                </a:rPr>
                <a:t>S </a:t>
              </a:r>
              <a:r>
                <a:rPr lang="en-GB" sz="2000" i="1">
                  <a:solidFill>
                    <a:schemeClr val="hlink"/>
                  </a:solidFill>
                  <a:latin typeface="Arial" charset="0"/>
                  <a:cs typeface="+mn-cs"/>
                </a:rPr>
                <a:t>+ tax</a:t>
              </a:r>
            </a:p>
          </p:txBody>
        </p:sp>
      </p:grpSp>
      <p:sp>
        <p:nvSpPr>
          <p:cNvPr id="388116" name="Line 20"/>
          <p:cNvSpPr>
            <a:spLocks noChangeShapeType="1"/>
          </p:cNvSpPr>
          <p:nvPr/>
        </p:nvSpPr>
        <p:spPr bwMode="auto">
          <a:xfrm flipH="1">
            <a:off x="1085850" y="3768725"/>
            <a:ext cx="3554413" cy="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8117" name="Oval 21"/>
          <p:cNvSpPr>
            <a:spLocks noChangeArrowheads="1"/>
          </p:cNvSpPr>
          <p:nvPr/>
        </p:nvSpPr>
        <p:spPr bwMode="auto">
          <a:xfrm>
            <a:off x="4614863" y="3711575"/>
            <a:ext cx="114300" cy="111125"/>
          </a:xfrm>
          <a:prstGeom prst="ellipse">
            <a:avLst/>
          </a:prstGeom>
          <a:solidFill>
            <a:srgbClr val="00FFFF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grpSp>
        <p:nvGrpSpPr>
          <p:cNvPr id="388118" name="Group 22"/>
          <p:cNvGrpSpPr>
            <a:grpSpLocks/>
          </p:cNvGrpSpPr>
          <p:nvPr/>
        </p:nvGrpSpPr>
        <p:grpSpPr bwMode="auto">
          <a:xfrm>
            <a:off x="3576638" y="3208338"/>
            <a:ext cx="473075" cy="3116262"/>
            <a:chOff x="2253" y="2021"/>
            <a:chExt cx="298" cy="1963"/>
          </a:xfrm>
        </p:grpSpPr>
        <p:sp>
          <p:nvSpPr>
            <p:cNvPr id="388119" name="Line 23"/>
            <p:cNvSpPr>
              <a:spLocks noChangeShapeType="1"/>
            </p:cNvSpPr>
            <p:nvPr/>
          </p:nvSpPr>
          <p:spPr bwMode="auto">
            <a:xfrm>
              <a:off x="2419" y="2021"/>
              <a:ext cx="0" cy="1703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prstDash val="lg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88120" name="Rectangle 24"/>
            <p:cNvSpPr>
              <a:spLocks noChangeArrowheads="1"/>
            </p:cNvSpPr>
            <p:nvPr/>
          </p:nvSpPr>
          <p:spPr bwMode="auto">
            <a:xfrm>
              <a:off x="2253" y="3734"/>
              <a:ext cx="29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defTabSz="762000">
                <a:defRPr/>
              </a:pPr>
              <a:r>
                <a:rPr lang="en-GB" sz="2000" i="1">
                  <a:solidFill>
                    <a:schemeClr val="hlink"/>
                  </a:solidFill>
                  <a:latin typeface="Arial" charset="0"/>
                  <a:cs typeface="+mn-cs"/>
                </a:rPr>
                <a:t>Q</a:t>
              </a:r>
              <a:r>
                <a:rPr lang="en-GB" sz="2000" baseline="-25000">
                  <a:solidFill>
                    <a:schemeClr val="hlink"/>
                  </a:solidFill>
                  <a:latin typeface="Arial" charset="0"/>
                  <a:cs typeface="+mn-cs"/>
                </a:rPr>
                <a:t>2</a:t>
              </a:r>
            </a:p>
          </p:txBody>
        </p:sp>
      </p:grpSp>
      <p:grpSp>
        <p:nvGrpSpPr>
          <p:cNvPr id="388121" name="Group 25"/>
          <p:cNvGrpSpPr>
            <a:grpSpLocks/>
          </p:cNvGrpSpPr>
          <p:nvPr/>
        </p:nvGrpSpPr>
        <p:grpSpPr bwMode="auto">
          <a:xfrm>
            <a:off x="587375" y="2951163"/>
            <a:ext cx="3252788" cy="396875"/>
            <a:chOff x="370" y="1859"/>
            <a:chExt cx="2049" cy="250"/>
          </a:xfrm>
        </p:grpSpPr>
        <p:sp>
          <p:nvSpPr>
            <p:cNvPr id="388122" name="Line 26"/>
            <p:cNvSpPr>
              <a:spLocks noChangeShapeType="1"/>
            </p:cNvSpPr>
            <p:nvPr/>
          </p:nvSpPr>
          <p:spPr bwMode="auto">
            <a:xfrm flipH="1">
              <a:off x="673" y="2021"/>
              <a:ext cx="1746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prstDash val="lg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88123" name="Rectangle 27"/>
            <p:cNvSpPr>
              <a:spLocks noChangeArrowheads="1"/>
            </p:cNvSpPr>
            <p:nvPr/>
          </p:nvSpPr>
          <p:spPr bwMode="auto">
            <a:xfrm>
              <a:off x="370" y="1859"/>
              <a:ext cx="28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defTabSz="762000">
                <a:defRPr/>
              </a:pPr>
              <a:r>
                <a:rPr lang="en-GB" sz="2000" i="1">
                  <a:solidFill>
                    <a:schemeClr val="hlink"/>
                  </a:solidFill>
                  <a:latin typeface="Arial" charset="0"/>
                  <a:cs typeface="+mn-cs"/>
                </a:rPr>
                <a:t>P</a:t>
              </a:r>
              <a:r>
                <a:rPr lang="en-GB" sz="2000" baseline="-25000">
                  <a:solidFill>
                    <a:schemeClr val="hlink"/>
                  </a:solidFill>
                  <a:latin typeface="Arial" charset="0"/>
                  <a:cs typeface="+mn-cs"/>
                </a:rPr>
                <a:t>2</a:t>
              </a:r>
            </a:p>
          </p:txBody>
        </p:sp>
      </p:grpSp>
      <p:grpSp>
        <p:nvGrpSpPr>
          <p:cNvPr id="388124" name="Group 28"/>
          <p:cNvGrpSpPr>
            <a:grpSpLocks/>
          </p:cNvGrpSpPr>
          <p:nvPr/>
        </p:nvGrpSpPr>
        <p:grpSpPr bwMode="auto">
          <a:xfrm>
            <a:off x="0" y="4005263"/>
            <a:ext cx="3840163" cy="396875"/>
            <a:chOff x="0" y="2523"/>
            <a:chExt cx="2419" cy="250"/>
          </a:xfrm>
        </p:grpSpPr>
        <p:sp>
          <p:nvSpPr>
            <p:cNvPr id="388125" name="Line 29"/>
            <p:cNvSpPr>
              <a:spLocks noChangeShapeType="1"/>
            </p:cNvSpPr>
            <p:nvPr/>
          </p:nvSpPr>
          <p:spPr bwMode="auto">
            <a:xfrm flipH="1">
              <a:off x="673" y="2674"/>
              <a:ext cx="1746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prstDash val="lg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88126" name="Rectangle 30"/>
            <p:cNvSpPr>
              <a:spLocks noChangeArrowheads="1"/>
            </p:cNvSpPr>
            <p:nvPr/>
          </p:nvSpPr>
          <p:spPr bwMode="auto">
            <a:xfrm>
              <a:off x="0" y="2523"/>
              <a:ext cx="60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defTabSz="762000">
                <a:defRPr/>
              </a:pPr>
              <a:r>
                <a:rPr lang="en-GB" sz="2000" i="1">
                  <a:solidFill>
                    <a:schemeClr val="hlink"/>
                  </a:solidFill>
                  <a:latin typeface="Arial" charset="0"/>
                  <a:cs typeface="+mn-cs"/>
                </a:rPr>
                <a:t>P</a:t>
              </a:r>
              <a:r>
                <a:rPr lang="en-GB" sz="2000" baseline="-25000">
                  <a:solidFill>
                    <a:schemeClr val="hlink"/>
                  </a:solidFill>
                  <a:latin typeface="Arial" charset="0"/>
                  <a:cs typeface="+mn-cs"/>
                </a:rPr>
                <a:t>2</a:t>
              </a:r>
              <a:r>
                <a:rPr lang="en-GB" sz="1600">
                  <a:solidFill>
                    <a:schemeClr val="hlink"/>
                  </a:solidFill>
                  <a:latin typeface="Arial" charset="0"/>
                  <a:cs typeface="+mn-cs"/>
                </a:rPr>
                <a:t> </a:t>
              </a:r>
              <a:r>
                <a:rPr lang="en-GB" sz="2000">
                  <a:solidFill>
                    <a:schemeClr val="hlink"/>
                  </a:solidFill>
                  <a:latin typeface="Symbol" charset="0"/>
                  <a:cs typeface="+mn-cs"/>
                </a:rPr>
                <a:t>-</a:t>
              </a:r>
              <a:r>
                <a:rPr lang="en-GB" sz="1600">
                  <a:solidFill>
                    <a:schemeClr val="hlink"/>
                  </a:solidFill>
                  <a:latin typeface="Symbol" charset="0"/>
                  <a:cs typeface="+mn-cs"/>
                </a:rPr>
                <a:t> </a:t>
              </a:r>
              <a:r>
                <a:rPr lang="en-GB" sz="1600">
                  <a:solidFill>
                    <a:schemeClr val="hlink"/>
                  </a:solidFill>
                  <a:latin typeface="Arial" charset="0"/>
                  <a:cs typeface="+mn-cs"/>
                </a:rPr>
                <a:t>tax</a:t>
              </a:r>
            </a:p>
          </p:txBody>
        </p:sp>
      </p:grpSp>
      <p:sp>
        <p:nvSpPr>
          <p:cNvPr id="388127" name="Oval 31"/>
          <p:cNvSpPr>
            <a:spLocks noChangeArrowheads="1"/>
          </p:cNvSpPr>
          <p:nvPr/>
        </p:nvSpPr>
        <p:spPr bwMode="auto">
          <a:xfrm>
            <a:off x="3779838" y="3149600"/>
            <a:ext cx="114300" cy="111125"/>
          </a:xfrm>
          <a:prstGeom prst="ellipse">
            <a:avLst/>
          </a:prstGeom>
          <a:solidFill>
            <a:srgbClr val="FF99FF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8128" name="Oval 32"/>
          <p:cNvSpPr>
            <a:spLocks noChangeArrowheads="1"/>
          </p:cNvSpPr>
          <p:nvPr/>
        </p:nvSpPr>
        <p:spPr bwMode="auto">
          <a:xfrm>
            <a:off x="3778250" y="4186238"/>
            <a:ext cx="114300" cy="111125"/>
          </a:xfrm>
          <a:prstGeom prst="ellipse">
            <a:avLst/>
          </a:prstGeom>
          <a:solidFill>
            <a:srgbClr val="FF99FF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8129" name="Rectangle 33"/>
          <p:cNvSpPr>
            <a:spLocks noGrp="1" noChangeArrowheads="1"/>
          </p:cNvSpPr>
          <p:nvPr>
            <p:ph type="title"/>
          </p:nvPr>
        </p:nvSpPr>
        <p:spPr>
          <a:xfrm>
            <a:off x="119063" y="196850"/>
            <a:ext cx="9144000" cy="646113"/>
          </a:xfrm>
          <a:effectLst>
            <a:outerShdw blurRad="63500" dist="17961" dir="2700000" algn="ctr" rotWithShape="0">
              <a:schemeClr val="bg2">
                <a:alpha val="74998"/>
              </a:schemeClr>
            </a:outerShdw>
          </a:effectLst>
        </p:spPr>
        <p:txBody>
          <a:bodyPr lIns="92075" tIns="46038" rIns="92075" bIns="46038">
            <a:normAutofit fontScale="90000"/>
          </a:bodyPr>
          <a:lstStyle/>
          <a:p>
            <a:pPr>
              <a:defRPr/>
            </a:pPr>
            <a:r>
              <a:rPr lang="en-GB" dirty="0" smtClean="0">
                <a:cs typeface="+mj-cs"/>
              </a:rPr>
              <a:t>Deadweight loss from an indirect tax</a:t>
            </a:r>
          </a:p>
        </p:txBody>
      </p:sp>
    </p:spTree>
    <p:extLst>
      <p:ext uri="{BB962C8B-B14F-4D97-AF65-F5344CB8AC3E}">
        <p14:creationId xmlns:p14="http://schemas.microsoft.com/office/powerpoint/2010/main" val="832760984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8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8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8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8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8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88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88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8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8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8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8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88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8127" grpId="0" animBg="1"/>
      <p:bldP spid="38812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105</Words>
  <Application>Microsoft Macintosh PowerPoint</Application>
  <PresentationFormat>On-screen Show (4:3)</PresentationFormat>
  <Paragraphs>24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Consumer Surplus</vt:lpstr>
      <vt:lpstr> Producer Surplus</vt:lpstr>
      <vt:lpstr>Community Surplus of Competitive Markets</vt:lpstr>
      <vt:lpstr>Deadweight loss from an indirect tax</vt:lpstr>
    </vt:vector>
  </TitlesOfParts>
  <Company>DCS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Consumer Surplus</dc:title>
  <dc:creator>paul.murphy Murphy</dc:creator>
  <cp:lastModifiedBy>paul.murphy Murphy</cp:lastModifiedBy>
  <cp:revision>1</cp:revision>
  <dcterms:created xsi:type="dcterms:W3CDTF">2012-11-14T04:03:36Z</dcterms:created>
  <dcterms:modified xsi:type="dcterms:W3CDTF">2012-11-14T04:13:08Z</dcterms:modified>
</cp:coreProperties>
</file>